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329" r:id="rId2"/>
    <p:sldId id="340" r:id="rId3"/>
    <p:sldId id="341" r:id="rId4"/>
    <p:sldId id="359" r:id="rId5"/>
    <p:sldId id="343" r:id="rId6"/>
    <p:sldId id="360" r:id="rId7"/>
    <p:sldId id="361" r:id="rId8"/>
    <p:sldId id="363" r:id="rId9"/>
    <p:sldId id="365" r:id="rId10"/>
    <p:sldId id="348" r:id="rId11"/>
    <p:sldId id="367" r:id="rId12"/>
    <p:sldId id="368" r:id="rId13"/>
    <p:sldId id="366" r:id="rId14"/>
    <p:sldId id="369" r:id="rId15"/>
    <p:sldId id="350" r:id="rId16"/>
    <p:sldId id="353" r:id="rId17"/>
    <p:sldId id="357" r:id="rId18"/>
    <p:sldId id="370" r:id="rId19"/>
    <p:sldId id="358" r:id="rId20"/>
    <p:sldId id="374" r:id="rId21"/>
    <p:sldId id="371" r:id="rId22"/>
    <p:sldId id="372" r:id="rId23"/>
    <p:sldId id="37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A32"/>
    <a:srgbClr val="E31831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24"/>
    <p:restoredTop sz="82203" autoAdjust="0"/>
  </p:normalViewPr>
  <p:slideViewPr>
    <p:cSldViewPr snapToGrid="0" snapToObjects="1">
      <p:cViewPr varScale="1">
        <p:scale>
          <a:sx n="84" d="100"/>
          <a:sy n="84" d="100"/>
        </p:scale>
        <p:origin x="701" y="1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A63E1-67BA-2B4C-82F8-767381947050}" type="datetimeFigureOut">
              <a:rPr lang="en-US" smtClean="0"/>
              <a:pPr/>
              <a:t>5/6/2024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CDDB9-978F-E046-8E19-F4605FEBBF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what are micro-aerial vehicles? These are small fliers that use a flapping mechanism, usually in high frequency, to maneuver and fly.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are we interested? Small, highly maneuverable vehicles are useful for surveillance or inspection in areas humans cant readily go.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Active work in aerodynamic modelling and control – today, we’ll focus on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70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Case one: say there’s bounded error. Then I’ve followed the results from [4] and showed that s is at bounded under a bounded error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30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Finally, if we assume that the error is bound by d(t) and we use k2 to constrain the system, the s = 0 is GUAS.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7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we’ve met our control objectives!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63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Recall we must get a bounded e(t) for all t. Follow results from 10, 11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error in this term, these papers prove finite time convergence.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35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Set the whole thing up in Simulink, gave it the following parameters </a:t>
            </a:r>
            <a:r>
              <a:rPr lang="en-US" dirty="0" err="1"/>
              <a:t>satisifying</a:t>
            </a:r>
            <a:r>
              <a:rPr lang="en-US" dirty="0"/>
              <a:t> the conditions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Make note of putting sat(s) in WLOG and tuning the saturation limit.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28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Let’s first look at the complete dynamics: Common approach is a cycle averaging which leads to a complete expression for a 6DOF. Only one is called out here, roll dynamics.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 point out some key details, we see the highly nonlinear relationship between the </a:t>
            </a:r>
            <a:r>
              <a:rPr lang="en-US" dirty="0" err="1"/>
              <a:t>euler</a:t>
            </a:r>
            <a:r>
              <a:rPr lang="en-US" dirty="0"/>
              <a:t> angles and rates.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 the forces and moments, the parameters mu and delta come from wing characteristics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For just stabilization, we don’t necessarily need a complete expression, just one that looks at a hovering condition.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We’ll reduce these equations around a stable hovering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71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Final dynamic equations we’ll work with.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Nonlinearities are kept in the angular rates, while the hovering inputs (moments and forces from before) are linearized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36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Point out a few key terms: inputs are changes to nominal hovering condition.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See figure on right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 is an unknown disturbance we’re rejecting.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70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Step one: define a sliding surface and </a:t>
            </a:r>
            <a:r>
              <a:rPr lang="en-US" dirty="0" err="1"/>
              <a:t>lyap</a:t>
            </a:r>
            <a:r>
              <a:rPr lang="en-US" dirty="0"/>
              <a:t> </a:t>
            </a:r>
            <a:r>
              <a:rPr lang="en-US" dirty="0" err="1"/>
              <a:t>fcn</a:t>
            </a:r>
            <a:r>
              <a:rPr lang="en-US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Now define an input and we’re going to substitute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10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see that most of the terms cancel and we get 2 neg, def terms and an error term to handle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34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Let’s use this to prove we can meet some control objectives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Read them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4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Case one: say there’s no error. Then it’s clearly neg def and we can show it’s exponentially stable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CDDB9-978F-E046-8E19-F4605FEBBF4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60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3F5A-D3BA-8847-9F68-007DFDCCBA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791E-F1B1-F442-BD80-1027D505EB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011353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CD43-6FEF-3C4B-947A-2F4B26CB98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department contact info slide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501E6-0927-9247-99B8-8820F65095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96086" y="3416631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Twitter or delete 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3F9D24D-0BFB-9B45-BD40-AD0C2A58CA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6086" y="268090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Facebook or delete 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1D1DFAA-856C-BD49-95ED-4428C1D997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6086" y="415235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Instagram or delete 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ED7F4D0-919F-C14C-A338-804F204F3F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96086" y="4884304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</a:t>
            </a:r>
            <a:r>
              <a:rPr lang="en-US" dirty="0" err="1"/>
              <a:t>Youtube</a:t>
            </a:r>
            <a:r>
              <a:rPr lang="en-US" dirty="0"/>
              <a:t> or delete 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18C4912-9759-7246-878B-2791CDE175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96086" y="1948958"/>
            <a:ext cx="8957714" cy="48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Department website here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315701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51E80C-48C6-6449-9380-864FB8C5AC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672662"/>
            <a:ext cx="10754710" cy="2754696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0EDD42D-C84C-1C41-927A-126C97A0B59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654043"/>
            <a:ext cx="1075471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and/or author’s name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591107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8C2C41-3D62-5E4B-9930-3AD907608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B0A240-713D-9242-9E6E-48BD299B08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5296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42388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rk Scho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600917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26511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erospa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715012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51147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engineering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835880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5250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D87A-4AB4-3F49-84A6-5373C6001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7462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F5081-A59A-894E-B0A6-638E58C33DA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65404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subtitle and/or author’s name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72119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B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21804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085707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94563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48876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11182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8610835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P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1353820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348344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1164099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09521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E415-1D70-1A45-AAC3-0F82BCADE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65EE4-2314-F940-A229-63C3D7C29AA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196097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cal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182185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0227518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5059730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1788901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ech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6651350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0402691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688272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636995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II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4259062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27798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94E6-3107-3846-9197-CA86B03AA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EAA58-C5C7-0045-8EF4-ED6B09FB4C0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85E51-FB58-4F45-B87D-63B92B9FC0D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373434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261467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REAP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7674405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2F807D-9148-774C-8935-72DA3BB216D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91155"/>
            <a:ext cx="10515600" cy="372383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12872353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schell Institu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D2F204-6758-434D-B155-C3644C2D0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F4B87F-4364-A344-8C42-792CC09021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37238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82626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C79E-1D6E-0340-8FD9-780A22946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0FC09-50C2-C74C-9244-2E536E7D90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A063A-30A1-364E-8BDC-FDB4282C918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06274F-15B8-8548-BD59-8A79AAB518D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7046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A3524-88E1-BB45-9062-DF4B908A298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044387"/>
          </a:xfrm>
        </p:spPr>
        <p:txBody>
          <a:bodyPr/>
          <a:lstStyle/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401947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B172-CA27-7540-A742-3EFFD37158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7479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F021-7697-A642-861D-A90D498C4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789AD-A9C8-8041-87C6-C420904F54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D0E60D1-1916-0A45-93FF-59F54202EAE4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598319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2B781-07C4-3B4A-B015-DACE1998E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00373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slide title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33B6E-6D8E-DC43-94C9-6D614DFC0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0081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0B0B8-2606-EF4D-B56D-D1FFEA3BB32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744718"/>
            <a:ext cx="3932237" cy="3720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text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2823382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62943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C4D8C9-EB84-8844-A706-81E8D775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CDE28-BCD7-8145-AA3F-41CBC87CB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23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  <a:p>
            <a:pPr lvl="3"/>
            <a:r>
              <a:rPr lang="en-US" dirty="0"/>
              <a:t>Fourth level of text</a:t>
            </a:r>
          </a:p>
          <a:p>
            <a:pPr lvl="4"/>
            <a:r>
              <a:rPr lang="en-US" dirty="0"/>
              <a:t>Fifth level of text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55F40-8035-F64A-9AFF-53BF866DD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62324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   |   </a:t>
            </a:r>
            <a:r>
              <a:rPr lang="en-US" b="1" dirty="0" err="1">
                <a:solidFill>
                  <a:schemeClr val="bg1"/>
                </a:solidFill>
              </a:rPr>
              <a:t>eng.umd.edu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delete and replace with your own text </a:t>
            </a:r>
          </a:p>
        </p:txBody>
      </p:sp>
    </p:spTree>
    <p:extLst>
      <p:ext uri="{BB962C8B-B14F-4D97-AF65-F5344CB8AC3E}">
        <p14:creationId xmlns:p14="http://schemas.microsoft.com/office/powerpoint/2010/main" val="374760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5" r:id="rId9"/>
    <p:sldLayoutId id="2147483658" r:id="rId10"/>
    <p:sldLayoutId id="2147483667" r:id="rId11"/>
    <p:sldLayoutId id="2147483668" r:id="rId12"/>
    <p:sldLayoutId id="2147483678" r:id="rId13"/>
    <p:sldLayoutId id="2147483659" r:id="rId14"/>
    <p:sldLayoutId id="2147483669" r:id="rId15"/>
    <p:sldLayoutId id="2147483670" r:id="rId16"/>
    <p:sldLayoutId id="2147483660" r:id="rId17"/>
    <p:sldLayoutId id="2147483671" r:id="rId18"/>
    <p:sldLayoutId id="2147483661" r:id="rId19"/>
    <p:sldLayoutId id="2147483672" r:id="rId20"/>
    <p:sldLayoutId id="2147483662" r:id="rId21"/>
    <p:sldLayoutId id="2147483673" r:id="rId22"/>
    <p:sldLayoutId id="2147483663" r:id="rId23"/>
    <p:sldLayoutId id="2147483674" r:id="rId24"/>
    <p:sldLayoutId id="2147483664" r:id="rId25"/>
    <p:sldLayoutId id="2147483675" r:id="rId26"/>
    <p:sldLayoutId id="2147483665" r:id="rId27"/>
    <p:sldLayoutId id="2147483677" r:id="rId28"/>
    <p:sldLayoutId id="2147483666" r:id="rId29"/>
    <p:sldLayoutId id="2147483676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48.png"/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2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3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16B74-5EAE-324C-91CF-406BF32FB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Attitude Stabilization of a Micro-Aerial Vehicle with Sliding Mode Control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2E226-D5AD-064B-801B-00252DF0A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Joe Mockler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ENAE743: Applied Nonlinear Control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 MAY 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93338-0839-FE4F-A29F-173CEE050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731520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r>
              <a:rPr lang="en-US" dirty="0">
                <a:solidFill>
                  <a:schemeClr val="bg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055446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88815A5-A856-ED25-AEB0-E941A020E51C}"/>
              </a:ext>
            </a:extLst>
          </p:cNvPr>
          <p:cNvSpPr txBox="1">
            <a:spLocks/>
          </p:cNvSpPr>
          <p:nvPr/>
        </p:nvSpPr>
        <p:spPr>
          <a:xfrm>
            <a:off x="868843" y="1346697"/>
            <a:ext cx="4607560" cy="510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1) Assume zero estimate error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29345AE-974A-0D4D-E25A-E364EB66071E}"/>
              </a:ext>
            </a:extLst>
          </p:cNvPr>
          <p:cNvSpPr txBox="1">
            <a:spLocks/>
          </p:cNvSpPr>
          <p:nvPr/>
        </p:nvSpPr>
        <p:spPr>
          <a:xfrm>
            <a:off x="838200" y="880844"/>
            <a:ext cx="10515600" cy="510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Consider a few cases: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0F05ECE-BA38-3F9D-75AB-E5A729A450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4394" y="2557858"/>
                <a:ext cx="3140547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0.5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0.5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0F05ECE-BA38-3F9D-75AB-E5A729A45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94" y="2557858"/>
                <a:ext cx="3140547" cy="510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61F4F52-3B42-3C6D-4720-3570D84AF9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7810" y="3066377"/>
                <a:ext cx="3571240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≤−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61F4F52-3B42-3C6D-4720-3570D84AF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810" y="3066377"/>
                <a:ext cx="3571240" cy="5109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AC7569A4-8E03-23FD-E341-67854AD7AE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157" y="3592520"/>
                <a:ext cx="3571240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AC7569A4-8E03-23FD-E341-67854AD7A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157" y="3592520"/>
                <a:ext cx="3571240" cy="5109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8B644730-ED86-6153-57E2-263BEC02A8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8843" y="4220634"/>
                <a:ext cx="3571240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/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=|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|≤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8B644730-ED86-6153-57E2-263BEC02A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43" y="4220634"/>
                <a:ext cx="3571240" cy="5109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4A3FA7E-EEDE-1AEB-6F06-EDBFE99BF707}"/>
              </a:ext>
            </a:extLst>
          </p:cNvPr>
          <p:cNvSpPr txBox="1">
            <a:spLocks/>
          </p:cNvSpPr>
          <p:nvPr/>
        </p:nvSpPr>
        <p:spPr>
          <a:xfrm>
            <a:off x="624368" y="4813067"/>
            <a:ext cx="4060190" cy="647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→ Theorem 4.14: the origin is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exponentially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stable! [9]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7383F1A3-37C1-F0A1-A7B9-47C89A761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Sliding Mode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0B381AC3-6221-0573-9A19-23CC884C94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6037" y="1839146"/>
                <a:ext cx="2951480" cy="51092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|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0B381AC3-6221-0573-9A19-23CC884C9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037" y="1839146"/>
                <a:ext cx="2951480" cy="5109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E22580ED-6DC3-C51C-165F-24249A7DDC57}"/>
              </a:ext>
            </a:extLst>
          </p:cNvPr>
          <p:cNvSpPr txBox="1">
            <a:spLocks/>
          </p:cNvSpPr>
          <p:nvPr/>
        </p:nvSpPr>
        <p:spPr>
          <a:xfrm>
            <a:off x="1235109" y="2607029"/>
            <a:ext cx="585401" cy="510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1)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9B862CC6-CC20-3445-EC1D-7B2EB3ED0C0E}"/>
              </a:ext>
            </a:extLst>
          </p:cNvPr>
          <p:cNvSpPr txBox="1">
            <a:spLocks/>
          </p:cNvSpPr>
          <p:nvPr/>
        </p:nvSpPr>
        <p:spPr>
          <a:xfrm>
            <a:off x="1255329" y="3163850"/>
            <a:ext cx="585401" cy="510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77705863-E393-0C27-463D-CF5066BB9658}"/>
              </a:ext>
            </a:extLst>
          </p:cNvPr>
          <p:cNvSpPr txBox="1">
            <a:spLocks/>
          </p:cNvSpPr>
          <p:nvPr/>
        </p:nvSpPr>
        <p:spPr>
          <a:xfrm>
            <a:off x="1266190" y="4220634"/>
            <a:ext cx="585401" cy="510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3)</a:t>
            </a:r>
          </a:p>
        </p:txBody>
      </p:sp>
    </p:spTree>
    <p:extLst>
      <p:ext uri="{BB962C8B-B14F-4D97-AF65-F5344CB8AC3E}">
        <p14:creationId xmlns:p14="http://schemas.microsoft.com/office/powerpoint/2010/main" val="3534380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88815A5-A856-ED25-AEB0-E941A020E51C}"/>
              </a:ext>
            </a:extLst>
          </p:cNvPr>
          <p:cNvSpPr txBox="1">
            <a:spLocks/>
          </p:cNvSpPr>
          <p:nvPr/>
        </p:nvSpPr>
        <p:spPr>
          <a:xfrm>
            <a:off x="868843" y="1346697"/>
            <a:ext cx="4607560" cy="510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1) Assume zero estimate error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29345AE-974A-0D4D-E25A-E364EB66071E}"/>
              </a:ext>
            </a:extLst>
          </p:cNvPr>
          <p:cNvSpPr txBox="1">
            <a:spLocks/>
          </p:cNvSpPr>
          <p:nvPr/>
        </p:nvSpPr>
        <p:spPr>
          <a:xfrm>
            <a:off x="838200" y="880844"/>
            <a:ext cx="10515600" cy="510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Consider a few cases: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61F4F52-3B42-3C6D-4720-3570D84AF9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7810" y="3066377"/>
                <a:ext cx="3571240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≤−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61F4F52-3B42-3C6D-4720-3570D84AF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810" y="3066377"/>
                <a:ext cx="3571240" cy="510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8B644730-ED86-6153-57E2-263BEC02A8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8843" y="4220634"/>
                <a:ext cx="3571240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/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=|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|≤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8B644730-ED86-6153-57E2-263BEC02A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43" y="4220634"/>
                <a:ext cx="3571240" cy="5109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E73A526-F346-E16C-915C-24AD09B75396}"/>
              </a:ext>
            </a:extLst>
          </p:cNvPr>
          <p:cNvSpPr txBox="1">
            <a:spLocks/>
          </p:cNvSpPr>
          <p:nvPr/>
        </p:nvSpPr>
        <p:spPr>
          <a:xfrm>
            <a:off x="5811522" y="1346697"/>
            <a:ext cx="4607560" cy="510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2) Assume finite error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4A3FA7E-EEDE-1AEB-6F06-EDBFE99BF707}"/>
              </a:ext>
            </a:extLst>
          </p:cNvPr>
          <p:cNvSpPr txBox="1">
            <a:spLocks/>
          </p:cNvSpPr>
          <p:nvPr/>
        </p:nvSpPr>
        <p:spPr>
          <a:xfrm>
            <a:off x="624368" y="4813067"/>
            <a:ext cx="4060190" cy="647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→ Theorem 4.14: the origin is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exponentially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stable! [9]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DDB1F708-A331-46B4-0BCA-65E656C66A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53688" y="4822546"/>
                <a:ext cx="4060190" cy="6472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→ Results from [4]: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bounded for a bounded error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&gt; 1/2!</a:t>
                </a: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DDB1F708-A331-46B4-0BCA-65E656C66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688" y="4822546"/>
                <a:ext cx="4060190" cy="647231"/>
              </a:xfrm>
              <a:prstGeom prst="rect">
                <a:avLst/>
              </a:prstGeom>
              <a:blipFill>
                <a:blip r:embed="rId5"/>
                <a:stretch>
                  <a:fillRect t="-8491" r="-750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itle 1">
            <a:extLst>
              <a:ext uri="{FF2B5EF4-FFF2-40B4-BE49-F238E27FC236}">
                <a16:creationId xmlns:a16="http://schemas.microsoft.com/office/drawing/2014/main" id="{7383F1A3-37C1-F0A1-A7B9-47C89A761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Sliding Mode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0B381AC3-6221-0573-9A19-23CC884C94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6037" y="1839146"/>
                <a:ext cx="2951480" cy="51092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|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0B381AC3-6221-0573-9A19-23CC884C9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037" y="1839146"/>
                <a:ext cx="2951480" cy="5109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E22580ED-6DC3-C51C-165F-24249A7DDC57}"/>
              </a:ext>
            </a:extLst>
          </p:cNvPr>
          <p:cNvSpPr txBox="1">
            <a:spLocks/>
          </p:cNvSpPr>
          <p:nvPr/>
        </p:nvSpPr>
        <p:spPr>
          <a:xfrm>
            <a:off x="1235109" y="2607029"/>
            <a:ext cx="585401" cy="510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1)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9B862CC6-CC20-3445-EC1D-7B2EB3ED0C0E}"/>
              </a:ext>
            </a:extLst>
          </p:cNvPr>
          <p:cNvSpPr txBox="1">
            <a:spLocks/>
          </p:cNvSpPr>
          <p:nvPr/>
        </p:nvSpPr>
        <p:spPr>
          <a:xfrm>
            <a:off x="1255329" y="3163850"/>
            <a:ext cx="585401" cy="510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77705863-E393-0C27-463D-CF5066BB9658}"/>
              </a:ext>
            </a:extLst>
          </p:cNvPr>
          <p:cNvSpPr txBox="1">
            <a:spLocks/>
          </p:cNvSpPr>
          <p:nvPr/>
        </p:nvSpPr>
        <p:spPr>
          <a:xfrm>
            <a:off x="1266190" y="4220634"/>
            <a:ext cx="585401" cy="510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B79322CC-8AFE-E7F9-2842-51AD51BBD1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63597" y="1824003"/>
                <a:ext cx="4043309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B79322CC-8AFE-E7F9-2842-51AD51BB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597" y="1824003"/>
                <a:ext cx="4043309" cy="5109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7FF0E07D-0281-48D7-FCFA-A72AB438BC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1522" y="2635916"/>
                <a:ext cx="4043309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||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|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7FF0E07D-0281-48D7-FCFA-A72AB438B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522" y="2635916"/>
                <a:ext cx="4043309" cy="5109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A52BA741-E876-D452-8AA9-0D38846249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0947" y="2972347"/>
                <a:ext cx="4175164" cy="8459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A52BA741-E876-D452-8AA9-0D3884624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947" y="2972347"/>
                <a:ext cx="4175164" cy="8459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B9DBF6EF-D448-9897-C21F-032DC42CF8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73145" y="3687948"/>
                <a:ext cx="3130136" cy="51092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+0.5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B9DBF6EF-D448-9897-C21F-032DC42CF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145" y="3687948"/>
                <a:ext cx="3130136" cy="5109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2FB36196-4D7D-7A11-72C3-0C9FA061A5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4641" y="2259585"/>
                <a:ext cx="4060190" cy="6472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→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m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2FB36196-4D7D-7A11-72C3-0C9FA061A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641" y="2259585"/>
                <a:ext cx="4060190" cy="647231"/>
              </a:xfrm>
              <a:prstGeom prst="rect">
                <a:avLst/>
              </a:prstGeom>
              <a:blipFill>
                <a:blip r:embed="rId11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353F8F-4DED-A543-72C0-F9BFC1DF41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4394" y="2557858"/>
                <a:ext cx="3140547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0.5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0.5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353F8F-4DED-A543-72C0-F9BFC1DF4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94" y="2557858"/>
                <a:ext cx="3140547" cy="5109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7283E54-34C0-8408-5458-0C7D538394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157" y="3592520"/>
                <a:ext cx="3571240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7283E54-34C0-8408-5458-0C7D53839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157" y="3592520"/>
                <a:ext cx="3571240" cy="51092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068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88815A5-A856-ED25-AEB0-E941A020E51C}"/>
              </a:ext>
            </a:extLst>
          </p:cNvPr>
          <p:cNvSpPr txBox="1">
            <a:spLocks/>
          </p:cNvSpPr>
          <p:nvPr/>
        </p:nvSpPr>
        <p:spPr>
          <a:xfrm>
            <a:off x="868843" y="1346697"/>
            <a:ext cx="4607560" cy="51092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3) Assume error is bound by constant |d|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29345AE-974A-0D4D-E25A-E364EB66071E}"/>
              </a:ext>
            </a:extLst>
          </p:cNvPr>
          <p:cNvSpPr txBox="1">
            <a:spLocks/>
          </p:cNvSpPr>
          <p:nvPr/>
        </p:nvSpPr>
        <p:spPr>
          <a:xfrm>
            <a:off x="838200" y="880844"/>
            <a:ext cx="10515600" cy="510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Consider a few cases: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0F05ECE-BA38-3F9D-75AB-E5A729A450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2799" y="3366311"/>
                <a:ext cx="2951480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0F05ECE-BA38-3F9D-75AB-E5A729A45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799" y="3366311"/>
                <a:ext cx="2951480" cy="510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61F4F52-3B42-3C6D-4720-3570D84AF9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8020" y="3896060"/>
                <a:ext cx="3571240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=1&gt;0</m:t>
                    </m:r>
                  </m:oMath>
                </a14:m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61F4F52-3B42-3C6D-4720-3570D84AF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020" y="3896060"/>
                <a:ext cx="3571240" cy="510926"/>
              </a:xfrm>
              <a:prstGeom prst="rect">
                <a:avLst/>
              </a:prstGeom>
              <a:blipFill>
                <a:blip r:embed="rId4"/>
                <a:stretch>
                  <a:fillRect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4A3FA7E-EEDE-1AEB-6F06-EDBFE99BF707}"/>
              </a:ext>
            </a:extLst>
          </p:cNvPr>
          <p:cNvSpPr txBox="1">
            <a:spLocks/>
          </p:cNvSpPr>
          <p:nvPr/>
        </p:nvSpPr>
        <p:spPr>
          <a:xfrm>
            <a:off x="1066328" y="4486452"/>
            <a:ext cx="4060190" cy="647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→ Theorem 4.10: the origin globally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exponentially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stable!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7383F1A3-37C1-F0A1-A7B9-47C89A761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Sliding Mode Control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0B381AC3-6221-0573-9A19-23CC884C94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6328" y="1853131"/>
                <a:ext cx="3956193" cy="51092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|(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|</m:t>
                      </m:r>
                      <m:r>
                        <m:rPr>
                          <m:lit/>
                        </m:rP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0B381AC3-6221-0573-9A19-23CC884C9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328" y="1853131"/>
                <a:ext cx="3956193" cy="5109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E22580ED-6DC3-C51C-165F-24249A7DDC57}"/>
              </a:ext>
            </a:extLst>
          </p:cNvPr>
          <p:cNvSpPr txBox="1">
            <a:spLocks/>
          </p:cNvSpPr>
          <p:nvPr/>
        </p:nvSpPr>
        <p:spPr>
          <a:xfrm>
            <a:off x="1421871" y="3469092"/>
            <a:ext cx="585401" cy="510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1)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9B862CC6-CC20-3445-EC1D-7B2EB3ED0C0E}"/>
              </a:ext>
            </a:extLst>
          </p:cNvPr>
          <p:cNvSpPr txBox="1">
            <a:spLocks/>
          </p:cNvSpPr>
          <p:nvPr/>
        </p:nvSpPr>
        <p:spPr>
          <a:xfrm>
            <a:off x="1421870" y="3871318"/>
            <a:ext cx="585401" cy="510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8C4B9A0D-0F46-9051-01ED-CF600C70DB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749" y="2494637"/>
                <a:ext cx="4060190" cy="6472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→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b>
                        <m:r>
                          <a:rPr lang="en-US" sz="1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≥|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*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8C4B9A0D-0F46-9051-01ED-CF600C70D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49" y="2494637"/>
                <a:ext cx="4060190" cy="647231"/>
              </a:xfrm>
              <a:prstGeom prst="rect">
                <a:avLst/>
              </a:prstGeom>
              <a:blipFill>
                <a:blip r:embed="rId6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48D87BB-AC4C-A350-62C8-3DAE76DDB0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9047" y="2916281"/>
                <a:ext cx="3514752" cy="51092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&gt;0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48D87BB-AC4C-A350-62C8-3DAE76DDB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047" y="2916281"/>
                <a:ext cx="3514752" cy="5109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4E0A3C7-10ED-262B-76B0-FFBAB43D64F9}"/>
              </a:ext>
            </a:extLst>
          </p:cNvPr>
          <p:cNvSpPr txBox="1">
            <a:spLocks/>
          </p:cNvSpPr>
          <p:nvPr/>
        </p:nvSpPr>
        <p:spPr>
          <a:xfrm>
            <a:off x="445841" y="5278920"/>
            <a:ext cx="9645215" cy="647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*This represents an engineering design decision that can be satisfied with general knowledge of operating environment</a:t>
            </a:r>
          </a:p>
        </p:txBody>
      </p:sp>
    </p:spTree>
    <p:extLst>
      <p:ext uri="{BB962C8B-B14F-4D97-AF65-F5344CB8AC3E}">
        <p14:creationId xmlns:p14="http://schemas.microsoft.com/office/powerpoint/2010/main" val="602196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29345AE-974A-0D4D-E25A-E364EB66071E}"/>
              </a:ext>
            </a:extLst>
          </p:cNvPr>
          <p:cNvSpPr txBox="1">
            <a:spLocks/>
          </p:cNvSpPr>
          <p:nvPr/>
        </p:nvSpPr>
        <p:spPr>
          <a:xfrm>
            <a:off x="838200" y="880844"/>
            <a:ext cx="10515600" cy="510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Consider a few cases: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0F05ECE-BA38-3F9D-75AB-E5A729A450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2799" y="3366311"/>
                <a:ext cx="2951480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0F05ECE-BA38-3F9D-75AB-E5A729A45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799" y="3366311"/>
                <a:ext cx="2951480" cy="510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61F4F52-3B42-3C6D-4720-3570D84AF9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8020" y="3896060"/>
                <a:ext cx="3571240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=1&gt;0</m:t>
                    </m:r>
                  </m:oMath>
                </a14:m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61F4F52-3B42-3C6D-4720-3570D84AF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020" y="3896060"/>
                <a:ext cx="3571240" cy="510926"/>
              </a:xfrm>
              <a:prstGeom prst="rect">
                <a:avLst/>
              </a:prstGeom>
              <a:blipFill>
                <a:blip r:embed="rId4"/>
                <a:stretch>
                  <a:fillRect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4A3FA7E-EEDE-1AEB-6F06-EDBFE99BF707}"/>
              </a:ext>
            </a:extLst>
          </p:cNvPr>
          <p:cNvSpPr txBox="1">
            <a:spLocks/>
          </p:cNvSpPr>
          <p:nvPr/>
        </p:nvSpPr>
        <p:spPr>
          <a:xfrm>
            <a:off x="1066328" y="4486452"/>
            <a:ext cx="4060190" cy="647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→ Theorem 4.10: the origin globally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exponentially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stable!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7383F1A3-37C1-F0A1-A7B9-47C89A761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Sliding Mode Control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E22580ED-6DC3-C51C-165F-24249A7DDC57}"/>
              </a:ext>
            </a:extLst>
          </p:cNvPr>
          <p:cNvSpPr txBox="1">
            <a:spLocks/>
          </p:cNvSpPr>
          <p:nvPr/>
        </p:nvSpPr>
        <p:spPr>
          <a:xfrm>
            <a:off x="1421871" y="3469092"/>
            <a:ext cx="585401" cy="510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1)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9B862CC6-CC20-3445-EC1D-7B2EB3ED0C0E}"/>
              </a:ext>
            </a:extLst>
          </p:cNvPr>
          <p:cNvSpPr txBox="1">
            <a:spLocks/>
          </p:cNvSpPr>
          <p:nvPr/>
        </p:nvSpPr>
        <p:spPr>
          <a:xfrm>
            <a:off x="1421870" y="3871318"/>
            <a:ext cx="585401" cy="510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8C4B9A0D-0F46-9051-01ED-CF600C70DB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749" y="2494637"/>
                <a:ext cx="4060190" cy="6472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→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  <m:sub>
                        <m:r>
                          <a:rPr lang="en-US" sz="1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≥|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*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8C4B9A0D-0F46-9051-01ED-CF600C70D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49" y="2494637"/>
                <a:ext cx="4060190" cy="647231"/>
              </a:xfrm>
              <a:prstGeom prst="rect">
                <a:avLst/>
              </a:prstGeom>
              <a:blipFill>
                <a:blip r:embed="rId6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A99E94E-5379-4868-3B2A-C7FE3A4011BC}"/>
              </a:ext>
            </a:extLst>
          </p:cNvPr>
          <p:cNvSpPr txBox="1">
            <a:spLocks/>
          </p:cNvSpPr>
          <p:nvPr/>
        </p:nvSpPr>
        <p:spPr>
          <a:xfrm>
            <a:off x="6259425" y="1861712"/>
            <a:ext cx="5094375" cy="2716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Key control objectives: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controller shall stabilize the system from non-zero initial conditions – Case 1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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controller shall reject unknown external disturbances – Case 2, 3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 if error is bounded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4E0A3C7-10ED-262B-76B0-FFBAB43D64F9}"/>
              </a:ext>
            </a:extLst>
          </p:cNvPr>
          <p:cNvSpPr txBox="1">
            <a:spLocks/>
          </p:cNvSpPr>
          <p:nvPr/>
        </p:nvSpPr>
        <p:spPr>
          <a:xfrm>
            <a:off x="445841" y="5278920"/>
            <a:ext cx="9645215" cy="647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*This represents an engineering design decision that can be satisfied with general knowledge of operating environment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8CBC07-62DF-050B-79D4-839418378A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9047" y="2916281"/>
                <a:ext cx="3514752" cy="51092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&gt;0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8CBC07-62DF-050B-79D4-839418378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047" y="2916281"/>
                <a:ext cx="3514752" cy="5109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82962DE-A1BB-955C-CEEC-D815B99DB8CA}"/>
              </a:ext>
            </a:extLst>
          </p:cNvPr>
          <p:cNvSpPr txBox="1">
            <a:spLocks/>
          </p:cNvSpPr>
          <p:nvPr/>
        </p:nvSpPr>
        <p:spPr>
          <a:xfrm>
            <a:off x="868843" y="1346697"/>
            <a:ext cx="4607560" cy="51092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3) Assume error is bound by constant |d|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06C608C-2D2D-3DC0-C8EF-688961561B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6328" y="1853131"/>
                <a:ext cx="3956193" cy="51092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|(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|</m:t>
                      </m:r>
                      <m:r>
                        <m:rPr>
                          <m:lit/>
                        </m:rP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06C608C-2D2D-3DC0-C8EF-688961561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328" y="1853131"/>
                <a:ext cx="3956193" cy="5109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710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29345AE-974A-0D4D-E25A-E364EB66071E}"/>
              </a:ext>
            </a:extLst>
          </p:cNvPr>
          <p:cNvSpPr txBox="1">
            <a:spLocks/>
          </p:cNvSpPr>
          <p:nvPr/>
        </p:nvSpPr>
        <p:spPr>
          <a:xfrm>
            <a:off x="838200" y="880844"/>
            <a:ext cx="10515600" cy="510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Goal: error must be bounded and less than the disturbances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7383F1A3-37C1-F0A1-A7B9-47C89A761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Observer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15F1C-7F0F-1087-D7E5-434165D0848C}"/>
              </a:ext>
            </a:extLst>
          </p:cNvPr>
          <p:cNvSpPr txBox="1">
            <a:spLocks/>
          </p:cNvSpPr>
          <p:nvPr/>
        </p:nvSpPr>
        <p:spPr>
          <a:xfrm>
            <a:off x="838200" y="1391770"/>
            <a:ext cx="10515600" cy="510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Approach: make use of results in [4], [10], [11]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D4E996-B574-2A0E-1E5E-AD288B505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993" y="2747160"/>
            <a:ext cx="3208879" cy="19332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424C00-E395-9C69-DFD7-6496CACC4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481" y="1401532"/>
            <a:ext cx="4418821" cy="5109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77E7554-04D9-77D5-BD4E-C17B07F98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328" y="2735468"/>
            <a:ext cx="4421179" cy="12815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3FAC43-8B61-66F4-201A-03A0AE653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3286" y="4016969"/>
            <a:ext cx="2270477" cy="56461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8980676-EF6B-3FE2-A328-5AD15908DAE7}"/>
              </a:ext>
            </a:extLst>
          </p:cNvPr>
          <p:cNvSpPr/>
          <p:nvPr/>
        </p:nvSpPr>
        <p:spPr>
          <a:xfrm>
            <a:off x="1038328" y="2735468"/>
            <a:ext cx="4421179" cy="195657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34206D-F7F6-F14E-A730-D5B03AB30A18}"/>
              </a:ext>
            </a:extLst>
          </p:cNvPr>
          <p:cNvSpPr/>
          <p:nvPr/>
        </p:nvSpPr>
        <p:spPr>
          <a:xfrm>
            <a:off x="7739708" y="2691917"/>
            <a:ext cx="3428044" cy="200012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0B8E731-0C52-488B-1337-EA8323613790}"/>
              </a:ext>
            </a:extLst>
          </p:cNvPr>
          <p:cNvSpPr txBox="1">
            <a:spLocks/>
          </p:cNvSpPr>
          <p:nvPr/>
        </p:nvSpPr>
        <p:spPr>
          <a:xfrm>
            <a:off x="1784682" y="2236234"/>
            <a:ext cx="2928469" cy="510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Observer dynamics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7AF179E-459B-CAF1-BD27-BEED8DFDAB4F}"/>
              </a:ext>
            </a:extLst>
          </p:cNvPr>
          <p:cNvSpPr txBox="1">
            <a:spLocks/>
          </p:cNvSpPr>
          <p:nvPr/>
        </p:nvSpPr>
        <p:spPr>
          <a:xfrm>
            <a:off x="7953853" y="2192654"/>
            <a:ext cx="2928469" cy="510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Error dynamics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2286351-09B4-7260-C83A-8953620EB50E}"/>
              </a:ext>
            </a:extLst>
          </p:cNvPr>
          <p:cNvCxnSpPr>
            <a:cxnSpLocks/>
          </p:cNvCxnSpPr>
          <p:nvPr/>
        </p:nvCxnSpPr>
        <p:spPr>
          <a:xfrm>
            <a:off x="5459507" y="3827373"/>
            <a:ext cx="2280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84386654-F832-DAB7-D2AF-E20277760E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5372" y="2701679"/>
                <a:ext cx="2928469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𝜔</m:t>
                      </m:r>
                    </m:oMath>
                  </m:oMathPara>
                </a14:m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84386654-F832-DAB7-D2AF-E20277760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372" y="2701679"/>
                <a:ext cx="2928469" cy="510926"/>
              </a:xfrm>
              <a:prstGeom prst="rect">
                <a:avLst/>
              </a:prstGeom>
              <a:blipFill>
                <a:blip r:embed="rId7"/>
                <a:stretch>
                  <a:fillRect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CA253EB3-6081-9772-5503-1C66E24038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5372" y="3009182"/>
                <a:ext cx="2928469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𝑑</m:t>
                      </m:r>
                    </m:oMath>
                  </m:oMathPara>
                </a14:m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CA253EB3-6081-9772-5503-1C66E2403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372" y="3009182"/>
                <a:ext cx="2928469" cy="510926"/>
              </a:xfrm>
              <a:prstGeom prst="rect">
                <a:avLst/>
              </a:prstGeom>
              <a:blipFill>
                <a:blip r:embed="rId8"/>
                <a:stretch>
                  <a:fillRect t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E196224E-36C2-E6E0-CE16-9D1AA207E9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5372" y="3333854"/>
                <a:ext cx="2928469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acc>
                            <m:accPr>
                              <m:chr m:val="̇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</m:e>
                          </m:acc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E196224E-36C2-E6E0-CE16-9D1AA207E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372" y="3333854"/>
                <a:ext cx="2928469" cy="510926"/>
              </a:xfrm>
              <a:prstGeom prst="rect">
                <a:avLst/>
              </a:prstGeom>
              <a:blipFill>
                <a:blip r:embed="rId9"/>
                <a:stretch>
                  <a:fillRect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6661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Simulation Construction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8A9C043E-306A-B043-F9A2-95CB70CD73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29" t="4760" r="14196"/>
          <a:stretch/>
        </p:blipFill>
        <p:spPr>
          <a:xfrm>
            <a:off x="544285" y="880844"/>
            <a:ext cx="9818915" cy="53586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28F73C-4ECA-4A7B-904D-3CAED3337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493" y="3777559"/>
            <a:ext cx="2706380" cy="15812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BC8BEBE-D9AF-52F5-50D7-DE5B71122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863" y="218062"/>
            <a:ext cx="4854010" cy="141479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FC3EA74-803D-4D63-80FB-6C31A52646A0}"/>
              </a:ext>
            </a:extLst>
          </p:cNvPr>
          <p:cNvCxnSpPr>
            <a:cxnSpLocks/>
          </p:cNvCxnSpPr>
          <p:nvPr/>
        </p:nvCxnSpPr>
        <p:spPr>
          <a:xfrm>
            <a:off x="7139749" y="1632857"/>
            <a:ext cx="48431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362DFE4-10D4-7067-CA3C-EFD2C9E19262}"/>
              </a:ext>
            </a:extLst>
          </p:cNvPr>
          <p:cNvSpPr txBox="1"/>
          <p:nvPr/>
        </p:nvSpPr>
        <p:spPr>
          <a:xfrm>
            <a:off x="9196668" y="5429800"/>
            <a:ext cx="286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A, B from [2], [4]</a:t>
            </a:r>
          </a:p>
        </p:txBody>
      </p:sp>
    </p:spTree>
    <p:extLst>
      <p:ext uri="{BB962C8B-B14F-4D97-AF65-F5344CB8AC3E}">
        <p14:creationId xmlns:p14="http://schemas.microsoft.com/office/powerpoint/2010/main" val="1254329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22B065BA-B4D2-2995-E3EA-86B7049BF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6" y="818032"/>
            <a:ext cx="6960030" cy="522193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Simulation Results: Initial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94DC483-DD43-A4E4-3FFB-094D247899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56729" y="1063108"/>
                <a:ext cx="4607560" cy="21860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Simulation initialized with: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𝜔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22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𝜓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10, 5, 15</m:t>
                            </m:r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94DC483-DD43-A4E4-3FFB-094D24789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729" y="1063108"/>
                <a:ext cx="4607560" cy="2186069"/>
              </a:xfrm>
              <a:prstGeom prst="rect">
                <a:avLst/>
              </a:prstGeom>
              <a:blipFill>
                <a:blip r:embed="rId3"/>
                <a:stretch>
                  <a:fillRect l="-1720" t="-1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EBD1A9-9E4D-6638-1FAF-9A7C7DF49D17}"/>
              </a:ext>
            </a:extLst>
          </p:cNvPr>
          <p:cNvSpPr txBox="1">
            <a:spLocks/>
          </p:cNvSpPr>
          <p:nvPr/>
        </p:nvSpPr>
        <p:spPr>
          <a:xfrm>
            <a:off x="7456714" y="3632204"/>
            <a:ext cx="4376057" cy="17845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Key control objectives: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controller shall stabilize the system from non-zero initial conditions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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193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Simulation Results: Disturbance Estimation</a:t>
            </a:r>
          </a:p>
        </p:txBody>
      </p:sp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72C066F0-626B-D885-A55F-5E9CC305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83" y="880844"/>
            <a:ext cx="6482988" cy="48564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950BFD-0573-451A-59BE-959507EDE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486" y="1133399"/>
            <a:ext cx="5348757" cy="132556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ACDAE7-6B27-7CE6-E35B-3309AD1F07F9}"/>
              </a:ext>
            </a:extLst>
          </p:cNvPr>
          <p:cNvCxnSpPr>
            <a:cxnSpLocks/>
          </p:cNvCxnSpPr>
          <p:nvPr/>
        </p:nvCxnSpPr>
        <p:spPr>
          <a:xfrm flipH="1" flipV="1">
            <a:off x="3439886" y="1600200"/>
            <a:ext cx="4016828" cy="1556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F8BC076-6A19-6D42-1F1F-ADF2A31460AB}"/>
              </a:ext>
            </a:extLst>
          </p:cNvPr>
          <p:cNvSpPr txBox="1">
            <a:spLocks/>
          </p:cNvSpPr>
          <p:nvPr/>
        </p:nvSpPr>
        <p:spPr>
          <a:xfrm>
            <a:off x="7584440" y="3004035"/>
            <a:ext cx="4607560" cy="504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Dashed: injected disturbances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6F61E21-4C20-33A2-5486-6DDB1A931922}"/>
              </a:ext>
            </a:extLst>
          </p:cNvPr>
          <p:cNvSpPr txBox="1">
            <a:spLocks/>
          </p:cNvSpPr>
          <p:nvPr/>
        </p:nvSpPr>
        <p:spPr>
          <a:xfrm>
            <a:off x="7584440" y="3876213"/>
            <a:ext cx="4607560" cy="504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Solid: disturbance recreation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67D404-0127-1A0E-71E8-BCC14D7499B8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4865915" y="4053543"/>
            <a:ext cx="2718525" cy="74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736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EAE67F66-DB2C-2D16-D740-2EDCBFD3B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4" y="761101"/>
            <a:ext cx="6751320" cy="5074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Simulation Results: Disturbance Response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950BFD-0573-451A-59BE-959507EDE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343" y="1133399"/>
            <a:ext cx="5348757" cy="132556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08C8C7-0040-A0F8-A3D5-41B2D3E3EF64}"/>
              </a:ext>
            </a:extLst>
          </p:cNvPr>
          <p:cNvSpPr txBox="1">
            <a:spLocks/>
          </p:cNvSpPr>
          <p:nvPr/>
        </p:nvSpPr>
        <p:spPr>
          <a:xfrm>
            <a:off x="7312298" y="2808324"/>
            <a:ext cx="4760802" cy="1241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Small oscillations persist under a time-varying disturbance (result 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56BFC8-1535-367A-3BE9-FFE5B3C850AA}"/>
              </a:ext>
            </a:extLst>
          </p:cNvPr>
          <p:cNvCxnSpPr>
            <a:cxnSpLocks/>
          </p:cNvCxnSpPr>
          <p:nvPr/>
        </p:nvCxnSpPr>
        <p:spPr>
          <a:xfrm flipH="1">
            <a:off x="5893037" y="3262489"/>
            <a:ext cx="1419261" cy="1364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9F59D4D-B64F-954D-2532-F16A2BF2946B}"/>
              </a:ext>
            </a:extLst>
          </p:cNvPr>
          <p:cNvSpPr txBox="1">
            <a:spLocks/>
          </p:cNvSpPr>
          <p:nvPr/>
        </p:nvSpPr>
        <p:spPr>
          <a:xfrm>
            <a:off x="7505162" y="4049675"/>
            <a:ext cx="4375074" cy="14155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Key control objectives: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2. The controller shall reject unknown external disturbances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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722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9201C72A-39EF-F655-57DD-B8BF184194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965195"/>
                <a:ext cx="9862457" cy="46445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Sliding mode control can be used for attitude stabilization and disturbance rejection of a MAV: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Selection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𝜓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an appropriate input yields exponentially convergent results and exact disturbance rejection of constant disturbances.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Observer from [10], [11] proves finite-time convergence of the disturbance estimate.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Under time-varying disturbances, the states are at least bound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Controller operates about a hovering condition, and full maneuvering control requires an outer-loop for tracking or a more complete dynamic representation</a:t>
                </a:r>
              </a:p>
              <a:p>
                <a:pPr lvl="1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9201C72A-39EF-F655-57DD-B8BF18419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965195"/>
                <a:ext cx="9862457" cy="4644574"/>
              </a:xfrm>
              <a:prstGeom prst="rect">
                <a:avLst/>
              </a:prstGeom>
              <a:blipFill>
                <a:blip r:embed="rId2"/>
                <a:stretch>
                  <a:fillRect l="-866" t="-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8859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4718D-8B6A-B04B-B2CF-B8E18992F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8215"/>
            <a:ext cx="10515600" cy="4501247"/>
          </a:xfrm>
        </p:spPr>
        <p:txBody>
          <a:bodyPr>
            <a:normAutofit/>
          </a:bodyPr>
          <a:lstStyle/>
          <a:p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icro-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erial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ehicles: small fliers that use flapping mechanisms to maneuver and fly [2]. 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Introduction: What are MAV’s?</a:t>
            </a:r>
          </a:p>
        </p:txBody>
      </p:sp>
      <p:pic>
        <p:nvPicPr>
          <p:cNvPr id="5" name="Picture 4" descr="A diagram of a plane&#10;&#10;Description automatically generated">
            <a:extLst>
              <a:ext uri="{FF2B5EF4-FFF2-40B4-BE49-F238E27FC236}">
                <a16:creationId xmlns:a16="http://schemas.microsoft.com/office/drawing/2014/main" id="{C89D2058-D0B3-4447-2F79-689D4FE1E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0" y="1626602"/>
            <a:ext cx="5620534" cy="369621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410AE-7212-C103-A90C-2E8E1305E6C7}"/>
              </a:ext>
            </a:extLst>
          </p:cNvPr>
          <p:cNvSpPr txBox="1">
            <a:spLocks/>
          </p:cNvSpPr>
          <p:nvPr/>
        </p:nvSpPr>
        <p:spPr>
          <a:xfrm>
            <a:off x="838200" y="2061871"/>
            <a:ext cx="5725160" cy="348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Application areas:</a:t>
            </a: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Reconnaissance</a:t>
            </a: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Surveillance in hazardous/risky situations</a:t>
            </a: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Remote inspection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Active research in aerodynamic modelling and linear/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nonlinear control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6A32B6-4B64-4B02-689F-2D7480F5D512}"/>
              </a:ext>
            </a:extLst>
          </p:cNvPr>
          <p:cNvSpPr txBox="1"/>
          <p:nvPr/>
        </p:nvSpPr>
        <p:spPr>
          <a:xfrm>
            <a:off x="7188497" y="5322818"/>
            <a:ext cx="286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Reproduced from [6]</a:t>
            </a:r>
          </a:p>
        </p:txBody>
      </p:sp>
    </p:spTree>
    <p:extLst>
      <p:ext uri="{BB962C8B-B14F-4D97-AF65-F5344CB8AC3E}">
        <p14:creationId xmlns:p14="http://schemas.microsoft.com/office/powerpoint/2010/main" val="1488807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Citations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EBCFE-3D9C-284E-E991-685042B5D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544"/>
          <a:stretch/>
        </p:blipFill>
        <p:spPr>
          <a:xfrm>
            <a:off x="838200" y="1131283"/>
            <a:ext cx="5432495" cy="2591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597DD8-E997-D3A4-28AB-AB015E098E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456"/>
          <a:stretch/>
        </p:blipFill>
        <p:spPr>
          <a:xfrm>
            <a:off x="6471197" y="1131284"/>
            <a:ext cx="5532560" cy="259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90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B4CF761B-D829-A322-0049-DE5514AA7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981" y="865025"/>
            <a:ext cx="6311322" cy="51279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647F85B-3299-1940-F7BA-95E84819C5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961569"/>
                <a:ext cx="4463143" cy="46445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underlying mechanism in sliding mode control forces a trajectory towards the surface, where it is driven to the origin.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is visualized by plotting the L1 norm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𝜔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vs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𝜓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(with signs similarly handled)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Trajectories corroborate intuition on enforced sliding mode behavior!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647F85B-3299-1940-F7BA-95E84819C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961569"/>
                <a:ext cx="4463143" cy="4644574"/>
              </a:xfrm>
              <a:prstGeom prst="rect">
                <a:avLst/>
              </a:prstGeom>
              <a:blipFill>
                <a:blip r:embed="rId3"/>
                <a:stretch>
                  <a:fillRect l="-1776" t="-787" b="-2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Appendix: Sliding Mode Analysis</a:t>
            </a:r>
          </a:p>
        </p:txBody>
      </p:sp>
    </p:spTree>
    <p:extLst>
      <p:ext uri="{BB962C8B-B14F-4D97-AF65-F5344CB8AC3E}">
        <p14:creationId xmlns:p14="http://schemas.microsoft.com/office/powerpoint/2010/main" val="1055310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Appendix: Control Effort pre vs post chattering</a:t>
            </a:r>
          </a:p>
        </p:txBody>
      </p:sp>
      <p:pic>
        <p:nvPicPr>
          <p:cNvPr id="3" name="Picture 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96E3519F-F072-EC5E-E30C-AC34CA834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060" y="1181100"/>
            <a:ext cx="5996940" cy="4495800"/>
          </a:xfrm>
          <a:prstGeom prst="rect">
            <a:avLst/>
          </a:prstGeom>
        </p:spPr>
      </p:pic>
      <p:pic>
        <p:nvPicPr>
          <p:cNvPr id="6" name="Picture 5" descr="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272631D6-9FD1-26AA-427D-5800867D0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" y="1181100"/>
            <a:ext cx="573024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21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Appendix: Example hovering control</a:t>
            </a:r>
          </a:p>
        </p:txBody>
      </p:sp>
      <p:pic>
        <p:nvPicPr>
          <p:cNvPr id="5" name="Picture 4" descr="A graph showing the different angles of the wing&#10;&#10;Description automatically generated with medium confidence">
            <a:extLst>
              <a:ext uri="{FF2B5EF4-FFF2-40B4-BE49-F238E27FC236}">
                <a16:creationId xmlns:a16="http://schemas.microsoft.com/office/drawing/2014/main" id="{4D7F8E69-4B44-E8A2-3D3F-B46F35B4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1100"/>
            <a:ext cx="5996940" cy="4495800"/>
          </a:xfrm>
          <a:prstGeom prst="rect">
            <a:avLst/>
          </a:prstGeom>
        </p:spPr>
      </p:pic>
      <p:pic>
        <p:nvPicPr>
          <p:cNvPr id="9" name="Picture 8" descr="A diagram of a plane&#10;&#10;Description automatically generated">
            <a:extLst>
              <a:ext uri="{FF2B5EF4-FFF2-40B4-BE49-F238E27FC236}">
                <a16:creationId xmlns:a16="http://schemas.microsoft.com/office/drawing/2014/main" id="{387EAE10-6165-292A-18B0-8BF4B4DA5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534" y="1700635"/>
            <a:ext cx="4912499" cy="323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87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4718D-8B6A-B04B-B2CF-B8E18992F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8215"/>
            <a:ext cx="10515600" cy="4501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Complete nonlinear models derive equations of motion in the body frame using a cycle-averaging technique [5].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Governing Dynamics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107D73-579F-AE9A-1799-A5A48923B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199"/>
          <a:stretch/>
        </p:blipFill>
        <p:spPr>
          <a:xfrm>
            <a:off x="586610" y="2253918"/>
            <a:ext cx="4795647" cy="1960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3E7381-3FAE-08D3-A28D-0E50F0AA5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359" y="2309211"/>
            <a:ext cx="3352631" cy="8476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B37B88-0C26-0498-D397-AF90BAE92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1359" y="3342566"/>
            <a:ext cx="4139153" cy="84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73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4718D-8B6A-B04B-B2CF-B8E18992F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8215"/>
            <a:ext cx="10515600" cy="4501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Complete nonlinear models derive equations of motion in the body frame using a cycle-averaging technique [5].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Governing Dynamics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107D73-579F-AE9A-1799-A5A48923B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199"/>
          <a:stretch/>
        </p:blipFill>
        <p:spPr>
          <a:xfrm>
            <a:off x="586610" y="2253918"/>
            <a:ext cx="4795647" cy="1960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3E7381-3FAE-08D3-A28D-0E50F0AA5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359" y="2309211"/>
            <a:ext cx="3352631" cy="8476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B37B88-0C26-0498-D397-AF90BAE92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1359" y="3342566"/>
            <a:ext cx="4139153" cy="847646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4D1BEB-F490-C607-C7DF-22525E70BD5D}"/>
              </a:ext>
            </a:extLst>
          </p:cNvPr>
          <p:cNvSpPr txBox="1">
            <a:spLocks/>
          </p:cNvSpPr>
          <p:nvPr/>
        </p:nvSpPr>
        <p:spPr>
          <a:xfrm>
            <a:off x="838200" y="4947795"/>
            <a:ext cx="8893629" cy="6016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complete description isn’t necessary for attitude stabilization!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8CDA6C2-F6F3-05A8-49BA-CCA5D495B475}"/>
              </a:ext>
            </a:extLst>
          </p:cNvPr>
          <p:cNvCxnSpPr>
            <a:cxnSpLocks/>
          </p:cNvCxnSpPr>
          <p:nvPr/>
        </p:nvCxnSpPr>
        <p:spPr>
          <a:xfrm>
            <a:off x="9106660" y="3129776"/>
            <a:ext cx="2856740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E675F25-3950-905E-0ED8-192739B6DDBB}"/>
              </a:ext>
            </a:extLst>
          </p:cNvPr>
          <p:cNvSpPr txBox="1"/>
          <p:nvPr/>
        </p:nvSpPr>
        <p:spPr>
          <a:xfrm>
            <a:off x="9563230" y="2427819"/>
            <a:ext cx="204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reduction with [4], [2]</a:t>
            </a:r>
          </a:p>
        </p:txBody>
      </p:sp>
    </p:spTree>
    <p:extLst>
      <p:ext uri="{BB962C8B-B14F-4D97-AF65-F5344CB8AC3E}">
        <p14:creationId xmlns:p14="http://schemas.microsoft.com/office/powerpoint/2010/main" val="789404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4718D-8B6A-B04B-B2CF-B8E18992F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8215"/>
            <a:ext cx="10515600" cy="4501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Reduced equations around a hovering condition are deployed on this project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Governing Dynamics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49649-71C3-3DB0-9B0C-C5F93BC6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916" y="1735225"/>
            <a:ext cx="5815297" cy="1693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6C35EB-CC89-3AAF-5F6A-A76E9F242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385" y="3546155"/>
            <a:ext cx="2258358" cy="3296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E590762-5391-D50B-EF11-36A9ACDCA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544" y="1767279"/>
            <a:ext cx="3937396" cy="19016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4F34368-0C0A-E18F-576C-0463A0D4A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4112" y="3759302"/>
            <a:ext cx="2676100" cy="19192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7FBE03E-0A5B-00CA-7B04-199E56AEB4CE}"/>
              </a:ext>
            </a:extLst>
          </p:cNvPr>
          <p:cNvSpPr txBox="1"/>
          <p:nvPr/>
        </p:nvSpPr>
        <p:spPr>
          <a:xfrm>
            <a:off x="8094182" y="5665912"/>
            <a:ext cx="286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Reproduced from [4]</a:t>
            </a:r>
          </a:p>
        </p:txBody>
      </p:sp>
    </p:spTree>
    <p:extLst>
      <p:ext uri="{BB962C8B-B14F-4D97-AF65-F5344CB8AC3E}">
        <p14:creationId xmlns:p14="http://schemas.microsoft.com/office/powerpoint/2010/main" val="1654808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4718D-8B6A-B04B-B2CF-B8E18992F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8215"/>
            <a:ext cx="10515600" cy="4501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Reduced equations around a hovering condition are deployed on this project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Governing Dynamics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49649-71C3-3DB0-9B0C-C5F93BC6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916" y="1735224"/>
            <a:ext cx="5815297" cy="1693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6C35EB-CC89-3AAF-5F6A-A76E9F242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385" y="3546155"/>
            <a:ext cx="2258358" cy="3296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E590762-5391-D50B-EF11-36A9ACDCA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544" y="1767279"/>
            <a:ext cx="3937396" cy="19016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4F34368-0C0A-E18F-576C-0463A0D4A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4112" y="3759302"/>
            <a:ext cx="2676100" cy="1919224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49FCCD6-6205-E088-53D5-50958C4189CF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865729" y="3921789"/>
            <a:ext cx="1132656" cy="69850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9E70DD4-8417-9AE6-675D-8DE3971C2785}"/>
              </a:ext>
            </a:extLst>
          </p:cNvPr>
          <p:cNvSpPr txBox="1"/>
          <p:nvPr/>
        </p:nvSpPr>
        <p:spPr>
          <a:xfrm>
            <a:off x="844649" y="4620296"/>
            <a:ext cx="204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Changes to hovering pattern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042A50-805F-65F7-D48C-0AE1710113D1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5475826" y="3428999"/>
            <a:ext cx="1240348" cy="65721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281F7B5-E387-4E35-CB0F-1A8D6C077D73}"/>
              </a:ext>
            </a:extLst>
          </p:cNvPr>
          <p:cNvSpPr txBox="1"/>
          <p:nvPr/>
        </p:nvSpPr>
        <p:spPr>
          <a:xfrm>
            <a:off x="5557698" y="4086211"/>
            <a:ext cx="2316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External disturbance in body frame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F903D9-8B77-0B2A-F1F9-E2DC626A3D10}"/>
              </a:ext>
            </a:extLst>
          </p:cNvPr>
          <p:cNvSpPr txBox="1"/>
          <p:nvPr/>
        </p:nvSpPr>
        <p:spPr>
          <a:xfrm>
            <a:off x="8094182" y="5665912"/>
            <a:ext cx="286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Reproduced from [4]</a:t>
            </a:r>
          </a:p>
        </p:txBody>
      </p:sp>
    </p:spTree>
    <p:extLst>
      <p:ext uri="{BB962C8B-B14F-4D97-AF65-F5344CB8AC3E}">
        <p14:creationId xmlns:p14="http://schemas.microsoft.com/office/powerpoint/2010/main" val="2441932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Sliding Mode Control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88815A5-A856-ED25-AEB0-E941A020E51C}"/>
              </a:ext>
            </a:extLst>
          </p:cNvPr>
          <p:cNvSpPr txBox="1">
            <a:spLocks/>
          </p:cNvSpPr>
          <p:nvPr/>
        </p:nvSpPr>
        <p:spPr>
          <a:xfrm>
            <a:off x="838200" y="1048216"/>
            <a:ext cx="10515600" cy="510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First define a sliding surface and a Lyapunov function: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48484D2-8808-A09B-1AB0-A8979D9738E4}"/>
              </a:ext>
            </a:extLst>
          </p:cNvPr>
          <p:cNvSpPr txBox="1">
            <a:spLocks/>
          </p:cNvSpPr>
          <p:nvPr/>
        </p:nvSpPr>
        <p:spPr>
          <a:xfrm>
            <a:off x="838200" y="2876267"/>
            <a:ext cx="10515600" cy="510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Define an input and substitute [4]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7A64577B-868D-BE3A-0DA2-F762F971E7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66056"/>
                <a:ext cx="3571240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𝜓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7A64577B-868D-BE3A-0DA2-F762F971E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6056"/>
                <a:ext cx="3571240" cy="510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id="{B538EC55-78B3-F66C-9D86-C5C3038839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73822" y="1559142"/>
                <a:ext cx="3571240" cy="6139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id="{B538EC55-78B3-F66C-9D86-C5C303883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822" y="1559142"/>
                <a:ext cx="3571240" cy="613945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791FF6E3-86DA-6924-C358-69FFD36AAD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173087"/>
                <a:ext cx="3571240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  <m:acc>
                        <m:accPr>
                          <m:chr m:val="̇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acc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791FF6E3-86DA-6924-C358-69FFD36AA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73087"/>
                <a:ext cx="3571240" cy="5109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18D262D6-98B1-E770-68CB-761969755E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0954" y="2258427"/>
                <a:ext cx="5556977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𝐵𝑢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𝐺𝑇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18D262D6-98B1-E770-68CB-761969755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954" y="2258427"/>
                <a:ext cx="5556977" cy="5109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49C343E0-550E-4B8D-53E8-5F7490B319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986" y="4036648"/>
                <a:ext cx="5556977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𝐵𝑢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𝐺𝑇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49C343E0-550E-4B8D-53E8-5F7490B31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86" y="4036648"/>
                <a:ext cx="5556977" cy="5109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8028873-1225-464B-4EF6-51E4DE1005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403416"/>
                <a:ext cx="5556977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𝐺𝑇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sgn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⁡(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)]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8028873-1225-464B-4EF6-51E4DE100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03416"/>
                <a:ext cx="5556977" cy="510926"/>
              </a:xfrm>
              <a:prstGeom prst="rect">
                <a:avLst/>
              </a:prstGeom>
              <a:blipFill>
                <a:blip r:embed="rId8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2403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Sliding Mode Control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88815A5-A856-ED25-AEB0-E941A020E51C}"/>
              </a:ext>
            </a:extLst>
          </p:cNvPr>
          <p:cNvSpPr txBox="1">
            <a:spLocks/>
          </p:cNvSpPr>
          <p:nvPr/>
        </p:nvSpPr>
        <p:spPr>
          <a:xfrm>
            <a:off x="838200" y="1048216"/>
            <a:ext cx="10515600" cy="510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First define a sliding surface and a Lyapunov function: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48484D2-8808-A09B-1AB0-A8979D9738E4}"/>
              </a:ext>
            </a:extLst>
          </p:cNvPr>
          <p:cNvSpPr txBox="1">
            <a:spLocks/>
          </p:cNvSpPr>
          <p:nvPr/>
        </p:nvSpPr>
        <p:spPr>
          <a:xfrm>
            <a:off x="838200" y="2876267"/>
            <a:ext cx="10515600" cy="510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Define an input and substitute [4]: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7A64577B-868D-BE3A-0DA2-F762F971E7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66056"/>
                <a:ext cx="3571240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𝜓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7A64577B-868D-BE3A-0DA2-F762F971E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6056"/>
                <a:ext cx="3571240" cy="510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id="{B538EC55-78B3-F66C-9D86-C5C3038839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73822" y="1559142"/>
                <a:ext cx="3571240" cy="6139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id="{B538EC55-78B3-F66C-9D86-C5C303883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822" y="1559142"/>
                <a:ext cx="3571240" cy="613945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791FF6E3-86DA-6924-C358-69FFD36AAD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173087"/>
                <a:ext cx="3571240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  <m:acc>
                        <m:accPr>
                          <m:chr m:val="̇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acc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791FF6E3-86DA-6924-C358-69FFD36AA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73087"/>
                <a:ext cx="3571240" cy="5109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18D262D6-98B1-E770-68CB-761969755E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0954" y="2258427"/>
                <a:ext cx="5556977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𝐵𝑢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𝐺𝑇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18D262D6-98B1-E770-68CB-761969755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954" y="2258427"/>
                <a:ext cx="5556977" cy="5109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49C343E0-550E-4B8D-53E8-5F7490B319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986" y="4036648"/>
                <a:ext cx="5556977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𝐵𝑢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𝐺𝑇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49C343E0-550E-4B8D-53E8-5F7490B31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86" y="4036648"/>
                <a:ext cx="5556977" cy="5109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8028873-1225-464B-4EF6-51E4DE1005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403416"/>
                <a:ext cx="5556977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𝐺𝑇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sgn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⁡(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)]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8028873-1225-464B-4EF6-51E4DE100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03416"/>
                <a:ext cx="5556977" cy="510926"/>
              </a:xfrm>
              <a:prstGeom prst="rect">
                <a:avLst/>
              </a:prstGeom>
              <a:blipFill>
                <a:blip r:embed="rId8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8C109D-793E-2177-8E08-348FC6C04DC2}"/>
              </a:ext>
            </a:extLst>
          </p:cNvPr>
          <p:cNvCxnSpPr/>
          <p:nvPr/>
        </p:nvCxnSpPr>
        <p:spPr>
          <a:xfrm flipV="1">
            <a:off x="2329543" y="4036777"/>
            <a:ext cx="325120" cy="426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CD3BA0-5E82-F8E3-2706-0AD067FD6C60}"/>
              </a:ext>
            </a:extLst>
          </p:cNvPr>
          <p:cNvCxnSpPr/>
          <p:nvPr/>
        </p:nvCxnSpPr>
        <p:spPr>
          <a:xfrm flipV="1">
            <a:off x="2961186" y="4036777"/>
            <a:ext cx="325120" cy="426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04D610-D7FE-F8C5-20A8-F34C84E8EE75}"/>
              </a:ext>
            </a:extLst>
          </p:cNvPr>
          <p:cNvCxnSpPr/>
          <p:nvPr/>
        </p:nvCxnSpPr>
        <p:spPr>
          <a:xfrm flipV="1">
            <a:off x="4806088" y="4034447"/>
            <a:ext cx="325120" cy="426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C424C2C-36A2-32FA-0E22-AD8231121E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985" y="4547574"/>
                <a:ext cx="5556977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C424C2C-36A2-32FA-0E22-AD8231121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85" y="4547574"/>
                <a:ext cx="5556977" cy="510926"/>
              </a:xfrm>
              <a:prstGeom prst="rect">
                <a:avLst/>
              </a:prstGeom>
              <a:blipFill>
                <a:blip r:embed="rId9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7C184FD3-E848-C8F3-7960-605A298C7A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7817" y="5191944"/>
                <a:ext cx="4043309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7C184FD3-E848-C8F3-7960-605A298C7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817" y="5191944"/>
                <a:ext cx="4043309" cy="5109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B07FF81-6AD4-0FFF-14E8-73A2DC447D05}"/>
              </a:ext>
            </a:extLst>
          </p:cNvPr>
          <p:cNvSpPr/>
          <p:nvPr/>
        </p:nvSpPr>
        <p:spPr>
          <a:xfrm>
            <a:off x="1397818" y="5145380"/>
            <a:ext cx="4043309" cy="53246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23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CAD6-929A-214E-8F01-40986F0BC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3462"/>
            <a:ext cx="5162550" cy="365125"/>
          </a:xfrm>
        </p:spPr>
        <p:txBody>
          <a:bodyPr/>
          <a:lstStyle/>
          <a:p>
            <a:fld id="{84967C11-20DF-654D-A7FD-D310D00C0508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3C228B-D750-0914-9CA5-18CF493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4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Sliding Mode Control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88815A5-A856-ED25-AEB0-E941A020E51C}"/>
              </a:ext>
            </a:extLst>
          </p:cNvPr>
          <p:cNvSpPr txBox="1">
            <a:spLocks/>
          </p:cNvSpPr>
          <p:nvPr/>
        </p:nvSpPr>
        <p:spPr>
          <a:xfrm>
            <a:off x="838200" y="1048216"/>
            <a:ext cx="10515600" cy="510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First define a sliding surface and a Lyapunov function: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48484D2-8808-A09B-1AB0-A8979D9738E4}"/>
              </a:ext>
            </a:extLst>
          </p:cNvPr>
          <p:cNvSpPr txBox="1">
            <a:spLocks/>
          </p:cNvSpPr>
          <p:nvPr/>
        </p:nvSpPr>
        <p:spPr>
          <a:xfrm>
            <a:off x="838200" y="2876267"/>
            <a:ext cx="10515600" cy="510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Define an input and substitute [4]: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7A64577B-868D-BE3A-0DA2-F762F971E7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66056"/>
                <a:ext cx="3571240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𝜓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7A64577B-868D-BE3A-0DA2-F762F971E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6056"/>
                <a:ext cx="3571240" cy="510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id="{B538EC55-78B3-F66C-9D86-C5C3038839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73822" y="1559142"/>
                <a:ext cx="3571240" cy="6139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id="{B538EC55-78B3-F66C-9D86-C5C303883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822" y="1559142"/>
                <a:ext cx="3571240" cy="613945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791FF6E3-86DA-6924-C358-69FFD36AAD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173087"/>
                <a:ext cx="3571240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  <m:acc>
                        <m:accPr>
                          <m:chr m:val="̇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acc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791FF6E3-86DA-6924-C358-69FFD36AA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73087"/>
                <a:ext cx="3571240" cy="5109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18D262D6-98B1-E770-68CB-761969755E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0954" y="2258427"/>
                <a:ext cx="5556977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𝐵𝑢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𝐺𝑇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18D262D6-98B1-E770-68CB-761969755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954" y="2258427"/>
                <a:ext cx="5556977" cy="5109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49C343E0-550E-4B8D-53E8-5F7490B319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986" y="4036648"/>
                <a:ext cx="5556977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𝐵𝑢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𝐺𝑇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49C343E0-550E-4B8D-53E8-5F7490B31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86" y="4036648"/>
                <a:ext cx="5556977" cy="5109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8028873-1225-464B-4EF6-51E4DE1005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403416"/>
                <a:ext cx="5556977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[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𝐺𝑇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sgn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⁡(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)]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8028873-1225-464B-4EF6-51E4DE100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03416"/>
                <a:ext cx="5556977" cy="510926"/>
              </a:xfrm>
              <a:prstGeom prst="rect">
                <a:avLst/>
              </a:prstGeom>
              <a:blipFill>
                <a:blip r:embed="rId8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8C109D-793E-2177-8E08-348FC6C04DC2}"/>
              </a:ext>
            </a:extLst>
          </p:cNvPr>
          <p:cNvCxnSpPr/>
          <p:nvPr/>
        </p:nvCxnSpPr>
        <p:spPr>
          <a:xfrm flipV="1">
            <a:off x="2329543" y="4036777"/>
            <a:ext cx="325120" cy="426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CD3BA0-5E82-F8E3-2706-0AD067FD6C60}"/>
              </a:ext>
            </a:extLst>
          </p:cNvPr>
          <p:cNvCxnSpPr/>
          <p:nvPr/>
        </p:nvCxnSpPr>
        <p:spPr>
          <a:xfrm flipV="1">
            <a:off x="2961186" y="4036777"/>
            <a:ext cx="325120" cy="426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04D610-D7FE-F8C5-20A8-F34C84E8EE75}"/>
              </a:ext>
            </a:extLst>
          </p:cNvPr>
          <p:cNvCxnSpPr/>
          <p:nvPr/>
        </p:nvCxnSpPr>
        <p:spPr>
          <a:xfrm flipV="1">
            <a:off x="4806088" y="4034447"/>
            <a:ext cx="325120" cy="426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C424C2C-36A2-32FA-0E22-AD8231121E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985" y="4547574"/>
                <a:ext cx="5556977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C424C2C-36A2-32FA-0E22-AD8231121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85" y="4547574"/>
                <a:ext cx="5556977" cy="510926"/>
              </a:xfrm>
              <a:prstGeom prst="rect">
                <a:avLst/>
              </a:prstGeom>
              <a:blipFill>
                <a:blip r:embed="rId9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7C184FD3-E848-C8F3-7960-605A298C7A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7817" y="5191944"/>
                <a:ext cx="4043309" cy="510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7C184FD3-E848-C8F3-7960-605A298C7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817" y="5191944"/>
                <a:ext cx="4043309" cy="5109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B07FF81-6AD4-0FFF-14E8-73A2DC447D05}"/>
              </a:ext>
            </a:extLst>
          </p:cNvPr>
          <p:cNvSpPr/>
          <p:nvPr/>
        </p:nvSpPr>
        <p:spPr>
          <a:xfrm>
            <a:off x="1397818" y="5145380"/>
            <a:ext cx="4043309" cy="53246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780D49D-5FC8-B24C-4E3D-8E2A09A0719A}"/>
              </a:ext>
            </a:extLst>
          </p:cNvPr>
          <p:cNvSpPr txBox="1">
            <a:spLocks/>
          </p:cNvSpPr>
          <p:nvPr/>
        </p:nvSpPr>
        <p:spPr>
          <a:xfrm>
            <a:off x="6814596" y="2840605"/>
            <a:ext cx="5094375" cy="2716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Key control objectives: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controller shall stabilize the origin (hovering) from non-zero initial conditions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controller shall reject unknown external disturbances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FFBC7D-459D-3149-BA5C-13B5DDEB4771}"/>
              </a:ext>
            </a:extLst>
          </p:cNvPr>
          <p:cNvCxnSpPr>
            <a:stCxn id="13" idx="3"/>
          </p:cNvCxnSpPr>
          <p:nvPr/>
        </p:nvCxnSpPr>
        <p:spPr>
          <a:xfrm flipV="1">
            <a:off x="5441127" y="3914342"/>
            <a:ext cx="1373469" cy="1497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484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6874</TotalTime>
  <Words>1701</Words>
  <Application>Microsoft Office PowerPoint</Application>
  <PresentationFormat>Widescreen</PresentationFormat>
  <Paragraphs>221</Paragraphs>
  <Slides>23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Trebuchet MS</vt:lpstr>
      <vt:lpstr>Office Theme</vt:lpstr>
      <vt:lpstr>Attitude Stabilization of a Micro-Aerial Vehicle with Sliding Mode Control</vt:lpstr>
      <vt:lpstr>Introduction: What are MAV’s?</vt:lpstr>
      <vt:lpstr>Governing Dynamics</vt:lpstr>
      <vt:lpstr>Governing Dynamics</vt:lpstr>
      <vt:lpstr>Governing Dynamics</vt:lpstr>
      <vt:lpstr>Governing Dynamics</vt:lpstr>
      <vt:lpstr>Sliding Mode Control</vt:lpstr>
      <vt:lpstr>Sliding Mode Control</vt:lpstr>
      <vt:lpstr>Sliding Mode Control</vt:lpstr>
      <vt:lpstr>Sliding Mode Control</vt:lpstr>
      <vt:lpstr>Sliding Mode Control</vt:lpstr>
      <vt:lpstr>Sliding Mode Control</vt:lpstr>
      <vt:lpstr>Sliding Mode Control</vt:lpstr>
      <vt:lpstr>Observer Design</vt:lpstr>
      <vt:lpstr>Simulation Construction</vt:lpstr>
      <vt:lpstr>Simulation Results: Initial Condition</vt:lpstr>
      <vt:lpstr>Simulation Results: Disturbance Estimation</vt:lpstr>
      <vt:lpstr>Simulation Results: Disturbance Response</vt:lpstr>
      <vt:lpstr>Conclusions</vt:lpstr>
      <vt:lpstr>Citations</vt:lpstr>
      <vt:lpstr>Appendix: Sliding Mode Analysis</vt:lpstr>
      <vt:lpstr>Appendix: Control Effort pre vs post chattering</vt:lpstr>
      <vt:lpstr>Appendix: Example hovering control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Laumann</dc:creator>
  <cp:lastModifiedBy>Joe Mockler</cp:lastModifiedBy>
  <cp:revision>69</cp:revision>
  <dcterms:created xsi:type="dcterms:W3CDTF">2020-07-30T01:18:43Z</dcterms:created>
  <dcterms:modified xsi:type="dcterms:W3CDTF">2024-05-07T16:27:05Z</dcterms:modified>
</cp:coreProperties>
</file>